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8288000" cy="10287000"/>
  <p:notesSz cx="6858000" cy="9144000"/>
  <p:embeddedFontLst>
    <p:embeddedFont>
      <p:font typeface="Brice BoldCondensed" pitchFamily="2" charset="77"/>
      <p:regular r:id="rId14"/>
      <p:bold r:id="rId15"/>
    </p:embeddedFont>
    <p:embeddedFont>
      <p:font typeface="Carter One" panose="03080802040405060005" pitchFamily="66" charset="77"/>
      <p:regular r:id="rId16"/>
    </p:embeddedFont>
    <p:embeddedFont>
      <p:font typeface="Selima" panose="02000000000000000000" pitchFamily="2" charset="0"/>
      <p:regular r:id="rId1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autoAdjust="0"/>
    <p:restoredTop sz="94662" autoAdjust="0"/>
  </p:normalViewPr>
  <p:slideViewPr>
    <p:cSldViewPr>
      <p:cViewPr varScale="1">
        <p:scale>
          <a:sx n="60" d="100"/>
          <a:sy n="60" d="100"/>
        </p:scale>
        <p:origin x="864" y="16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s>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svg>
</file>

<file path=ppt/media/image2.png>
</file>

<file path=ppt/media/image20.png>
</file>

<file path=ppt/media/image21.svg>
</file>

<file path=ppt/media/image22.png>
</file>

<file path=ppt/media/image23.svg>
</file>

<file path=ppt/media/image24.png>
</file>

<file path=ppt/media/image25.svg>
</file>

<file path=ppt/media/image3.png>
</file>

<file path=ppt/media/image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3.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2.png"/><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25.svg"/></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8.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3.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0.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3.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6.pn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4.svg"/></Relationships>
</file>

<file path=ppt/slides/_rels/slide5.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6.png"/><Relationship Id="rId7" Type="http://schemas.openxmlformats.org/officeDocument/2006/relationships/image" Target="../media/image1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6.sv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9.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3.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1.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3.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3.png"/><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700382" y="8073234"/>
            <a:ext cx="19688763" cy="9412844"/>
          </a:xfrm>
          <a:custGeom>
            <a:avLst/>
            <a:gdLst/>
            <a:ahLst/>
            <a:cxnLst/>
            <a:rect l="l" t="t" r="r" b="b"/>
            <a:pathLst>
              <a:path w="19688763" h="9412844">
                <a:moveTo>
                  <a:pt x="0" y="0"/>
                </a:moveTo>
                <a:lnTo>
                  <a:pt x="19688764" y="0"/>
                </a:lnTo>
                <a:lnTo>
                  <a:pt x="19688764" y="9412845"/>
                </a:lnTo>
                <a:lnTo>
                  <a:pt x="0" y="9412845"/>
                </a:lnTo>
                <a:lnTo>
                  <a:pt x="0" y="0"/>
                </a:lnTo>
                <a:close/>
              </a:path>
            </a:pathLst>
          </a:custGeom>
          <a:blipFill>
            <a:blip r:embed="rId3"/>
            <a:stretch>
              <a:fillRect t="-4386" r="-4886" b="-27065"/>
            </a:stretch>
          </a:blipFill>
        </p:spPr>
        <p:txBody>
          <a:bodyPr/>
          <a:lstStyle/>
          <a:p>
            <a:endParaRPr lang="en-EG"/>
          </a:p>
        </p:txBody>
      </p:sp>
      <p:sp>
        <p:nvSpPr>
          <p:cNvPr id="4" name="Freeform 4"/>
          <p:cNvSpPr/>
          <p:nvPr/>
        </p:nvSpPr>
        <p:spPr>
          <a:xfrm>
            <a:off x="1809879" y="6043199"/>
            <a:ext cx="7334121" cy="3584552"/>
          </a:xfrm>
          <a:custGeom>
            <a:avLst/>
            <a:gdLst/>
            <a:ahLst/>
            <a:cxnLst/>
            <a:rect l="l" t="t" r="r" b="b"/>
            <a:pathLst>
              <a:path w="7334121" h="3584552">
                <a:moveTo>
                  <a:pt x="0" y="0"/>
                </a:moveTo>
                <a:lnTo>
                  <a:pt x="7334121" y="0"/>
                </a:lnTo>
                <a:lnTo>
                  <a:pt x="7334121" y="3584551"/>
                </a:lnTo>
                <a:lnTo>
                  <a:pt x="0" y="3584551"/>
                </a:lnTo>
                <a:lnTo>
                  <a:pt x="0" y="0"/>
                </a:lnTo>
                <a:close/>
              </a:path>
            </a:pathLst>
          </a:custGeom>
          <a:blipFill>
            <a:blip r:embed="rId4"/>
            <a:stretch>
              <a:fillRect/>
            </a:stretch>
          </a:blipFill>
        </p:spPr>
        <p:txBody>
          <a:bodyPr/>
          <a:lstStyle/>
          <a:p>
            <a:endParaRPr lang="en-EG"/>
          </a:p>
        </p:txBody>
      </p:sp>
      <p:sp>
        <p:nvSpPr>
          <p:cNvPr id="5" name="TextBox 5"/>
          <p:cNvSpPr txBox="1"/>
          <p:nvPr/>
        </p:nvSpPr>
        <p:spPr>
          <a:xfrm>
            <a:off x="5644552" y="903127"/>
            <a:ext cx="12409371" cy="5922514"/>
          </a:xfrm>
          <a:prstGeom prst="rect">
            <a:avLst/>
          </a:prstGeom>
        </p:spPr>
        <p:txBody>
          <a:bodyPr lIns="0" tIns="0" rIns="0" bIns="0" rtlCol="0" anchor="t">
            <a:spAutoFit/>
          </a:bodyPr>
          <a:lstStyle/>
          <a:p>
            <a:pPr algn="ctr">
              <a:lnSpc>
                <a:spcPts val="23737"/>
              </a:lnSpc>
            </a:pPr>
            <a:r>
              <a:rPr lang="en-US" sz="16955">
                <a:solidFill>
                  <a:srgbClr val="663724"/>
                </a:solidFill>
                <a:latin typeface="Brice BoldCondensed"/>
                <a:ea typeface="Brice BoldCondensed"/>
                <a:cs typeface="Brice BoldCondensed"/>
                <a:sym typeface="Brice BoldCondensed"/>
              </a:rPr>
              <a:t>Cattle Disease Detection Project </a:t>
            </a:r>
          </a:p>
        </p:txBody>
      </p:sp>
      <p:sp>
        <p:nvSpPr>
          <p:cNvPr id="6" name="Freeform 6"/>
          <p:cNvSpPr/>
          <p:nvPr/>
        </p:nvSpPr>
        <p:spPr>
          <a:xfrm>
            <a:off x="10719803" y="6702448"/>
            <a:ext cx="7334121" cy="3584552"/>
          </a:xfrm>
          <a:custGeom>
            <a:avLst/>
            <a:gdLst/>
            <a:ahLst/>
            <a:cxnLst/>
            <a:rect l="l" t="t" r="r" b="b"/>
            <a:pathLst>
              <a:path w="7334121" h="3584552">
                <a:moveTo>
                  <a:pt x="0" y="0"/>
                </a:moveTo>
                <a:lnTo>
                  <a:pt x="7334120" y="0"/>
                </a:lnTo>
                <a:lnTo>
                  <a:pt x="7334120" y="3584552"/>
                </a:lnTo>
                <a:lnTo>
                  <a:pt x="0" y="3584552"/>
                </a:lnTo>
                <a:lnTo>
                  <a:pt x="0" y="0"/>
                </a:lnTo>
                <a:close/>
              </a:path>
            </a:pathLst>
          </a:custGeom>
          <a:blipFill>
            <a:blip r:embed="rId4"/>
            <a:stretch>
              <a:fillRect/>
            </a:stretch>
          </a:blipFill>
        </p:spPr>
        <p:txBody>
          <a:bodyPr/>
          <a:lstStyle/>
          <a:p>
            <a:endParaRPr lang="en-EG"/>
          </a:p>
        </p:txBody>
      </p:sp>
      <p:sp>
        <p:nvSpPr>
          <p:cNvPr id="7" name="Freeform 7"/>
          <p:cNvSpPr/>
          <p:nvPr/>
        </p:nvSpPr>
        <p:spPr>
          <a:xfrm flipH="1">
            <a:off x="1028700" y="6043199"/>
            <a:ext cx="5419998" cy="4060071"/>
          </a:xfrm>
          <a:custGeom>
            <a:avLst/>
            <a:gdLst/>
            <a:ahLst/>
            <a:cxnLst/>
            <a:rect l="l" t="t" r="r" b="b"/>
            <a:pathLst>
              <a:path w="5419998" h="4060071">
                <a:moveTo>
                  <a:pt x="5419998" y="0"/>
                </a:moveTo>
                <a:lnTo>
                  <a:pt x="0" y="0"/>
                </a:lnTo>
                <a:lnTo>
                  <a:pt x="0" y="4060071"/>
                </a:lnTo>
                <a:lnTo>
                  <a:pt x="5419998" y="4060071"/>
                </a:lnTo>
                <a:lnTo>
                  <a:pt x="5419998"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EG"/>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2533640" y="2720289"/>
            <a:ext cx="15022412" cy="6674333"/>
          </a:xfrm>
          <a:prstGeom prst="rect">
            <a:avLst/>
          </a:prstGeom>
        </p:spPr>
        <p:txBody>
          <a:bodyPr lIns="0" tIns="0" rIns="0" bIns="0" rtlCol="0" anchor="t">
            <a:spAutoFit/>
          </a:bodyPr>
          <a:lstStyle/>
          <a:p>
            <a:pPr algn="l">
              <a:lnSpc>
                <a:spcPts val="5923"/>
              </a:lnSpc>
            </a:pPr>
            <a:r>
              <a:rPr lang="en-US" sz="4230">
                <a:solidFill>
                  <a:srgbClr val="663724"/>
                </a:solidFill>
                <a:latin typeface="Brice BoldCondensed"/>
                <a:ea typeface="Brice BoldCondensed"/>
                <a:cs typeface="Brice BoldCondensed"/>
                <a:sym typeface="Brice BoldCondensed"/>
              </a:rPr>
              <a:t>Several attempts have been made to use machine learning for disease prediction in animals, but these methods are not widely accessible or tailored to cattle farming needs.</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Study 1: A similar system for poultry disease prediction using decision trees and random forests showed promising results, but it was not adapted for cattle.</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Study 2: An application for livestock disease management focused on general veterinary care but lacked machine learning capabilities for specific disease prediction.</a:t>
            </a:r>
          </a:p>
          <a:p>
            <a:pPr marL="913466" lvl="1" indent="-456733" algn="l">
              <a:lnSpc>
                <a:spcPts val="5923"/>
              </a:lnSpc>
              <a:buFont typeface="Arial"/>
              <a:buChar char="•"/>
            </a:pPr>
            <a:r>
              <a:rPr lang="en-US" sz="4230">
                <a:solidFill>
                  <a:srgbClr val="663724"/>
                </a:solidFill>
                <a:latin typeface="Brice BoldCondensed"/>
                <a:ea typeface="Brice BoldCondensed"/>
                <a:cs typeface="Brice BoldCondensed"/>
                <a:sym typeface="Brice BoldCondensed"/>
              </a:rPr>
              <a:t>Gaps: No comprehensive solution exists that combines machine learning models with a user-friendly interface specifically for cattle disease detection.</a:t>
            </a:r>
          </a:p>
          <a:p>
            <a:pPr algn="l">
              <a:lnSpc>
                <a:spcPts val="5923"/>
              </a:lnSpc>
            </a:pPr>
            <a:endParaRPr lang="en-US" sz="4230">
              <a:solidFill>
                <a:srgbClr val="663724"/>
              </a:solidFill>
              <a:latin typeface="Brice BoldCondensed"/>
              <a:ea typeface="Brice BoldCondensed"/>
              <a:cs typeface="Brice BoldCondensed"/>
              <a:sym typeface="Brice BoldCondensed"/>
            </a:endParaRPr>
          </a:p>
        </p:txBody>
      </p:sp>
      <p:sp>
        <p:nvSpPr>
          <p:cNvPr id="10" name="TextBox 10"/>
          <p:cNvSpPr txBox="1"/>
          <p:nvPr/>
        </p:nvSpPr>
        <p:spPr>
          <a:xfrm>
            <a:off x="3485339" y="800100"/>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RELATED WORK</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2700731" y="809625"/>
            <a:ext cx="12014752" cy="1859857"/>
          </a:xfrm>
          <a:prstGeom prst="rect">
            <a:avLst/>
          </a:prstGeom>
        </p:spPr>
        <p:txBody>
          <a:bodyPr lIns="0" tIns="0" rIns="0" bIns="0" rtlCol="0" anchor="t">
            <a:spAutoFit/>
          </a:bodyPr>
          <a:lstStyle/>
          <a:p>
            <a:pPr algn="ctr">
              <a:lnSpc>
                <a:spcPts val="15088"/>
              </a:lnSpc>
            </a:pPr>
            <a:r>
              <a:rPr lang="en-US" sz="10777">
                <a:solidFill>
                  <a:srgbClr val="663724"/>
                </a:solidFill>
                <a:latin typeface="Brice BoldCondensed"/>
                <a:ea typeface="Brice BoldCondensed"/>
                <a:cs typeface="Brice BoldCondensed"/>
                <a:sym typeface="Brice BoldCondensed"/>
              </a:rPr>
              <a:t>CONCLUSION </a:t>
            </a:r>
          </a:p>
        </p:txBody>
      </p:sp>
      <p:sp>
        <p:nvSpPr>
          <p:cNvPr id="10" name="TextBox 10"/>
          <p:cNvSpPr txBox="1"/>
          <p:nvPr/>
        </p:nvSpPr>
        <p:spPr>
          <a:xfrm>
            <a:off x="2700731" y="2578782"/>
            <a:ext cx="14119983" cy="7530949"/>
          </a:xfrm>
          <a:prstGeom prst="rect">
            <a:avLst/>
          </a:prstGeom>
        </p:spPr>
        <p:txBody>
          <a:bodyPr lIns="0" tIns="0" rIns="0" bIns="0" rtlCol="0" anchor="t">
            <a:spAutoFit/>
          </a:bodyPr>
          <a:lstStyle/>
          <a:p>
            <a:pPr algn="l">
              <a:lnSpc>
                <a:spcPts val="5433"/>
              </a:lnSpc>
            </a:pPr>
            <a:r>
              <a:rPr lang="en-US" sz="3880">
                <a:solidFill>
                  <a:srgbClr val="663724"/>
                </a:solidFill>
                <a:latin typeface="Brice BoldCondensed"/>
                <a:ea typeface="Brice BoldCondensed"/>
                <a:cs typeface="Brice BoldCondensed"/>
                <a:sym typeface="Brice BoldCondensed"/>
              </a:rPr>
              <a:t>Key Takeaways:</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Early detection of cattle diseases can prevent economic losses and ensure better health management for livestock.</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Machine learning provides a powerful tool to predict diseases based on symptoms, making it accessible even in remote areas.</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Impact: The project can greatly benefit farmers by helping them manage cattle health more efficiently, improving productivity and preventing disease outbreaks.</a:t>
            </a:r>
          </a:p>
          <a:p>
            <a:pPr algn="l">
              <a:lnSpc>
                <a:spcPts val="5433"/>
              </a:lnSpc>
            </a:pPr>
            <a:r>
              <a:rPr lang="en-US" sz="3880">
                <a:solidFill>
                  <a:srgbClr val="663724"/>
                </a:solidFill>
                <a:latin typeface="Brice BoldCondensed"/>
                <a:ea typeface="Brice BoldCondensed"/>
                <a:cs typeface="Brice BoldCondensed"/>
                <a:sym typeface="Brice BoldCondensed"/>
              </a:rPr>
              <a:t>Future Work:</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Expand the dataset with more diseases and symptoms for better model accuracy.</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Develop a mobile version for wider accessibility.</a:t>
            </a:r>
          </a:p>
          <a:p>
            <a:pPr marL="837899" lvl="1" indent="-418949" algn="l">
              <a:lnSpc>
                <a:spcPts val="5433"/>
              </a:lnSpc>
              <a:buFont typeface="Arial"/>
              <a:buChar char="•"/>
            </a:pPr>
            <a:r>
              <a:rPr lang="en-US" sz="3880">
                <a:solidFill>
                  <a:srgbClr val="663724"/>
                </a:solidFill>
                <a:latin typeface="Brice BoldCondensed"/>
                <a:ea typeface="Brice BoldCondensed"/>
                <a:cs typeface="Brice BoldCondensed"/>
                <a:sym typeface="Brice BoldCondensed"/>
              </a:rPr>
              <a:t>Implement real-time monitoring features using IoT for continuous disease detection.</a:t>
            </a:r>
          </a:p>
        </p:txBody>
      </p:sp>
      <p:sp>
        <p:nvSpPr>
          <p:cNvPr id="11" name="Freeform 11"/>
          <p:cNvSpPr/>
          <p:nvPr/>
        </p:nvSpPr>
        <p:spPr>
          <a:xfrm>
            <a:off x="15570256" y="7382277"/>
            <a:ext cx="2137419" cy="2375865"/>
          </a:xfrm>
          <a:custGeom>
            <a:avLst/>
            <a:gdLst/>
            <a:ahLst/>
            <a:cxnLst/>
            <a:rect l="l" t="t" r="r" b="b"/>
            <a:pathLst>
              <a:path w="2137419" h="2375865">
                <a:moveTo>
                  <a:pt x="0" y="0"/>
                </a:moveTo>
                <a:lnTo>
                  <a:pt x="2137419" y="0"/>
                </a:lnTo>
                <a:lnTo>
                  <a:pt x="2137419" y="2375865"/>
                </a:lnTo>
                <a:lnTo>
                  <a:pt x="0" y="2375865"/>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TextBox 3"/>
          <p:cNvSpPr txBox="1"/>
          <p:nvPr/>
        </p:nvSpPr>
        <p:spPr>
          <a:xfrm>
            <a:off x="2748272" y="-371475"/>
            <a:ext cx="12409371" cy="3268862"/>
          </a:xfrm>
          <a:prstGeom prst="rect">
            <a:avLst/>
          </a:prstGeom>
        </p:spPr>
        <p:txBody>
          <a:bodyPr lIns="0" tIns="0" rIns="0" bIns="0" rtlCol="0" anchor="t">
            <a:spAutoFit/>
          </a:bodyPr>
          <a:lstStyle/>
          <a:p>
            <a:pPr algn="ctr">
              <a:lnSpc>
                <a:spcPts val="26676"/>
              </a:lnSpc>
            </a:pPr>
            <a:r>
              <a:rPr lang="en-US" sz="19054">
                <a:solidFill>
                  <a:srgbClr val="663724"/>
                </a:solidFill>
                <a:latin typeface="Brice BoldCondensed"/>
                <a:ea typeface="Brice BoldCondensed"/>
                <a:cs typeface="Brice BoldCondensed"/>
                <a:sym typeface="Brice BoldCondensed"/>
              </a:rPr>
              <a:t>THE TEAM</a:t>
            </a:r>
          </a:p>
        </p:txBody>
      </p:sp>
      <p:sp>
        <p:nvSpPr>
          <p:cNvPr id="4" name="TextBox 4"/>
          <p:cNvSpPr txBox="1"/>
          <p:nvPr/>
        </p:nvSpPr>
        <p:spPr>
          <a:xfrm>
            <a:off x="12099746" y="9210675"/>
            <a:ext cx="6115794" cy="495363"/>
          </a:xfrm>
          <a:prstGeom prst="rect">
            <a:avLst/>
          </a:prstGeom>
        </p:spPr>
        <p:txBody>
          <a:bodyPr lIns="0" tIns="0" rIns="0" bIns="0" rtlCol="0" anchor="t">
            <a:spAutoFit/>
          </a:bodyPr>
          <a:lstStyle/>
          <a:p>
            <a:pPr algn="ctr">
              <a:lnSpc>
                <a:spcPts val="4196"/>
              </a:lnSpc>
              <a:spcBef>
                <a:spcPct val="0"/>
              </a:spcBef>
            </a:pPr>
            <a:r>
              <a:rPr lang="en-US" sz="2997">
                <a:solidFill>
                  <a:srgbClr val="663724"/>
                </a:solidFill>
                <a:latin typeface="Carter One"/>
                <a:ea typeface="Carter One"/>
                <a:cs typeface="Carter One"/>
                <a:sym typeface="Carter One"/>
              </a:rPr>
              <a:t>Ebrahem Mahmoud AbdelGawad</a:t>
            </a:r>
          </a:p>
        </p:txBody>
      </p:sp>
      <p:sp>
        <p:nvSpPr>
          <p:cNvPr id="5" name="TextBox 5"/>
          <p:cNvSpPr txBox="1"/>
          <p:nvPr/>
        </p:nvSpPr>
        <p:spPr>
          <a:xfrm>
            <a:off x="192654" y="9210675"/>
            <a:ext cx="6741616" cy="495363"/>
          </a:xfrm>
          <a:prstGeom prst="rect">
            <a:avLst/>
          </a:prstGeom>
        </p:spPr>
        <p:txBody>
          <a:bodyPr lIns="0" tIns="0" rIns="0" bIns="0" rtlCol="0" anchor="t">
            <a:spAutoFit/>
          </a:bodyPr>
          <a:lstStyle/>
          <a:p>
            <a:pPr algn="ctr">
              <a:lnSpc>
                <a:spcPts val="4196"/>
              </a:lnSpc>
              <a:spcBef>
                <a:spcPct val="0"/>
              </a:spcBef>
            </a:pPr>
            <a:r>
              <a:rPr lang="en-US" sz="2997">
                <a:solidFill>
                  <a:srgbClr val="663724"/>
                </a:solidFill>
                <a:latin typeface="Carter One"/>
                <a:ea typeface="Carter One"/>
                <a:cs typeface="Carter One"/>
                <a:sym typeface="Carter One"/>
              </a:rPr>
              <a:t>Aboelftouh abdelsamad Aboelftouh</a:t>
            </a:r>
          </a:p>
        </p:txBody>
      </p:sp>
      <p:sp>
        <p:nvSpPr>
          <p:cNvPr id="6" name="TextBox 6"/>
          <p:cNvSpPr txBox="1"/>
          <p:nvPr/>
        </p:nvSpPr>
        <p:spPr>
          <a:xfrm>
            <a:off x="9433852" y="3533179"/>
            <a:ext cx="4711154" cy="563944"/>
          </a:xfrm>
          <a:prstGeom prst="rect">
            <a:avLst/>
          </a:prstGeom>
        </p:spPr>
        <p:txBody>
          <a:bodyPr lIns="0" tIns="0" rIns="0" bIns="0" rtlCol="0" anchor="t">
            <a:spAutoFit/>
          </a:bodyPr>
          <a:lstStyle/>
          <a:p>
            <a:pPr algn="ctr">
              <a:lnSpc>
                <a:spcPts val="4616"/>
              </a:lnSpc>
              <a:spcBef>
                <a:spcPct val="0"/>
              </a:spcBef>
            </a:pPr>
            <a:r>
              <a:rPr lang="en-US" sz="3297">
                <a:solidFill>
                  <a:srgbClr val="663724"/>
                </a:solidFill>
                <a:latin typeface="Carter One"/>
                <a:ea typeface="Carter One"/>
                <a:cs typeface="Carter One"/>
                <a:sym typeface="Carter One"/>
              </a:rPr>
              <a:t>Ahmed Mustafa Alazab</a:t>
            </a:r>
          </a:p>
        </p:txBody>
      </p:sp>
      <p:sp>
        <p:nvSpPr>
          <p:cNvPr id="7" name="TextBox 7"/>
          <p:cNvSpPr txBox="1"/>
          <p:nvPr/>
        </p:nvSpPr>
        <p:spPr>
          <a:xfrm>
            <a:off x="7114440" y="9525000"/>
            <a:ext cx="4638824" cy="521398"/>
          </a:xfrm>
          <a:prstGeom prst="rect">
            <a:avLst/>
          </a:prstGeom>
        </p:spPr>
        <p:txBody>
          <a:bodyPr lIns="0" tIns="0" rIns="0" bIns="0" rtlCol="0" anchor="t">
            <a:spAutoFit/>
          </a:bodyPr>
          <a:lstStyle/>
          <a:p>
            <a:pPr algn="ctr">
              <a:lnSpc>
                <a:spcPts val="4336"/>
              </a:lnSpc>
              <a:spcBef>
                <a:spcPct val="0"/>
              </a:spcBef>
            </a:pPr>
            <a:r>
              <a:rPr lang="en-US" sz="3097">
                <a:solidFill>
                  <a:srgbClr val="663724"/>
                </a:solidFill>
                <a:latin typeface="Carter One"/>
                <a:ea typeface="Carter One"/>
                <a:cs typeface="Carter One"/>
                <a:sym typeface="Carter One"/>
              </a:rPr>
              <a:t>Mohamed Eldesoky Fadl</a:t>
            </a:r>
          </a:p>
        </p:txBody>
      </p:sp>
      <p:sp>
        <p:nvSpPr>
          <p:cNvPr id="8" name="TextBox 8"/>
          <p:cNvSpPr txBox="1"/>
          <p:nvPr/>
        </p:nvSpPr>
        <p:spPr>
          <a:xfrm>
            <a:off x="3563462" y="3559214"/>
            <a:ext cx="4727749" cy="537909"/>
          </a:xfrm>
          <a:prstGeom prst="rect">
            <a:avLst/>
          </a:prstGeom>
        </p:spPr>
        <p:txBody>
          <a:bodyPr lIns="0" tIns="0" rIns="0" bIns="0" rtlCol="0" anchor="t">
            <a:spAutoFit/>
          </a:bodyPr>
          <a:lstStyle/>
          <a:p>
            <a:pPr algn="ctr">
              <a:lnSpc>
                <a:spcPts val="4476"/>
              </a:lnSpc>
              <a:spcBef>
                <a:spcPct val="0"/>
              </a:spcBef>
            </a:pPr>
            <a:r>
              <a:rPr lang="en-US" sz="3197">
                <a:solidFill>
                  <a:srgbClr val="663724"/>
                </a:solidFill>
                <a:latin typeface="Carter One"/>
                <a:ea typeface="Carter One"/>
                <a:cs typeface="Carter One"/>
                <a:sym typeface="Carter One"/>
              </a:rPr>
              <a:t>Ahmed Hassan Mahfouz</a:t>
            </a:r>
          </a:p>
        </p:txBody>
      </p:sp>
      <p:sp>
        <p:nvSpPr>
          <p:cNvPr id="9" name="Freeform 9"/>
          <p:cNvSpPr/>
          <p:nvPr/>
        </p:nvSpPr>
        <p:spPr>
          <a:xfrm>
            <a:off x="4878783" y="4187526"/>
            <a:ext cx="5070774" cy="5070774"/>
          </a:xfrm>
          <a:custGeom>
            <a:avLst/>
            <a:gdLst/>
            <a:ahLst/>
            <a:cxnLst/>
            <a:rect l="l" t="t" r="r" b="b"/>
            <a:pathLst>
              <a:path w="5070774" h="5070774">
                <a:moveTo>
                  <a:pt x="0" y="0"/>
                </a:moveTo>
                <a:lnTo>
                  <a:pt x="5070774" y="0"/>
                </a:lnTo>
                <a:lnTo>
                  <a:pt x="5070774" y="5070774"/>
                </a:lnTo>
                <a:lnTo>
                  <a:pt x="0" y="50707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EG"/>
          </a:p>
        </p:txBody>
      </p:sp>
      <p:sp>
        <p:nvSpPr>
          <p:cNvPr id="10" name="Freeform 10"/>
          <p:cNvSpPr/>
          <p:nvPr/>
        </p:nvSpPr>
        <p:spPr>
          <a:xfrm>
            <a:off x="8020506" y="4187526"/>
            <a:ext cx="5070774" cy="5070774"/>
          </a:xfrm>
          <a:custGeom>
            <a:avLst/>
            <a:gdLst/>
            <a:ahLst/>
            <a:cxnLst/>
            <a:rect l="l" t="t" r="r" b="b"/>
            <a:pathLst>
              <a:path w="5070774" h="5070774">
                <a:moveTo>
                  <a:pt x="0" y="0"/>
                </a:moveTo>
                <a:lnTo>
                  <a:pt x="5070774" y="0"/>
                </a:lnTo>
                <a:lnTo>
                  <a:pt x="5070774" y="5070774"/>
                </a:lnTo>
                <a:lnTo>
                  <a:pt x="0" y="507077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EG"/>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TextBox 8"/>
          <p:cNvSpPr txBox="1"/>
          <p:nvPr/>
        </p:nvSpPr>
        <p:spPr>
          <a:xfrm>
            <a:off x="3136624" y="1365778"/>
            <a:ext cx="12014752" cy="2015290"/>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INTRODUCTION </a:t>
            </a:r>
          </a:p>
        </p:txBody>
      </p:sp>
      <p:sp>
        <p:nvSpPr>
          <p:cNvPr id="9" name="TextBox 9"/>
          <p:cNvSpPr txBox="1"/>
          <p:nvPr/>
        </p:nvSpPr>
        <p:spPr>
          <a:xfrm>
            <a:off x="2502043" y="3804834"/>
            <a:ext cx="13283913" cy="5283201"/>
          </a:xfrm>
          <a:prstGeom prst="rect">
            <a:avLst/>
          </a:prstGeom>
        </p:spPr>
        <p:txBody>
          <a:bodyPr lIns="0" tIns="0" rIns="0" bIns="0" rtlCol="0" anchor="t">
            <a:spAutoFit/>
          </a:bodyPr>
          <a:lstStyle/>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Context: Importance of livestock health and early disease detection.</a:t>
            </a:r>
          </a:p>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Challenge: Difficulty in diagnosing cattle diseases with traditional methods.</a:t>
            </a:r>
          </a:p>
          <a:p>
            <a:pPr marL="1079494" lvl="1" indent="-539747" algn="l">
              <a:lnSpc>
                <a:spcPts val="6999"/>
              </a:lnSpc>
              <a:buFont typeface="Arial"/>
              <a:buChar char="•"/>
            </a:pPr>
            <a:r>
              <a:rPr lang="en-US" sz="4999">
                <a:solidFill>
                  <a:srgbClr val="663724"/>
                </a:solidFill>
                <a:latin typeface="Brice BoldCondensed"/>
                <a:ea typeface="Brice BoldCondensed"/>
                <a:cs typeface="Brice BoldCondensed"/>
                <a:sym typeface="Brice BoldCondensed"/>
              </a:rPr>
              <a:t>Solution: AI-powered disease detection tool based on symptoms.</a:t>
            </a:r>
          </a:p>
          <a:p>
            <a:pPr algn="ctr">
              <a:lnSpc>
                <a:spcPts val="6999"/>
              </a:lnSpc>
            </a:pPr>
            <a:endParaRPr lang="en-US" sz="4999">
              <a:solidFill>
                <a:srgbClr val="663724"/>
              </a:solidFill>
              <a:latin typeface="Brice BoldCondensed"/>
              <a:ea typeface="Brice BoldCondensed"/>
              <a:cs typeface="Brice BoldCondensed"/>
              <a:sym typeface="Brice BoldCondensed"/>
            </a:endParaRPr>
          </a:p>
        </p:txBody>
      </p:sp>
      <p:sp>
        <p:nvSpPr>
          <p:cNvPr id="10" name="Freeform 10"/>
          <p:cNvSpPr/>
          <p:nvPr/>
        </p:nvSpPr>
        <p:spPr>
          <a:xfrm>
            <a:off x="13592240" y="6702448"/>
            <a:ext cx="7334121" cy="3584552"/>
          </a:xfrm>
          <a:custGeom>
            <a:avLst/>
            <a:gdLst/>
            <a:ahLst/>
            <a:cxnLst/>
            <a:rect l="l" t="t" r="r" b="b"/>
            <a:pathLst>
              <a:path w="7334121" h="3584552">
                <a:moveTo>
                  <a:pt x="0" y="0"/>
                </a:moveTo>
                <a:lnTo>
                  <a:pt x="7334120" y="0"/>
                </a:lnTo>
                <a:lnTo>
                  <a:pt x="7334120" y="3584552"/>
                </a:lnTo>
                <a:lnTo>
                  <a:pt x="0" y="3584552"/>
                </a:lnTo>
                <a:lnTo>
                  <a:pt x="0" y="0"/>
                </a:lnTo>
                <a:close/>
              </a:path>
            </a:pathLst>
          </a:custGeom>
          <a:blipFill>
            <a:blip r:embed="rId5"/>
            <a:stretch>
              <a:fillRect/>
            </a:stretch>
          </a:blipFill>
        </p:spPr>
        <p:txBody>
          <a:bodyPr/>
          <a:lstStyle/>
          <a:p>
            <a:endParaRPr lang="en-EG"/>
          </a:p>
        </p:txBody>
      </p:sp>
      <p:sp>
        <p:nvSpPr>
          <p:cNvPr id="11" name="Freeform 11"/>
          <p:cNvSpPr/>
          <p:nvPr/>
        </p:nvSpPr>
        <p:spPr>
          <a:xfrm flipH="1">
            <a:off x="0" y="6457815"/>
            <a:ext cx="3829185" cy="3829185"/>
          </a:xfrm>
          <a:custGeom>
            <a:avLst/>
            <a:gdLst/>
            <a:ahLst/>
            <a:cxnLst/>
            <a:rect l="l" t="t" r="r" b="b"/>
            <a:pathLst>
              <a:path w="3829185" h="3829185">
                <a:moveTo>
                  <a:pt x="3829185" y="0"/>
                </a:moveTo>
                <a:lnTo>
                  <a:pt x="0" y="0"/>
                </a:lnTo>
                <a:lnTo>
                  <a:pt x="0" y="3829185"/>
                </a:lnTo>
                <a:lnTo>
                  <a:pt x="3829185" y="3829185"/>
                </a:lnTo>
                <a:lnTo>
                  <a:pt x="3829185"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602307" y="3276441"/>
            <a:ext cx="13549069" cy="7803515"/>
          </a:xfrm>
          <a:prstGeom prst="rect">
            <a:avLst/>
          </a:prstGeom>
        </p:spPr>
        <p:txBody>
          <a:bodyPr lIns="0" tIns="0" rIns="0" bIns="0" rtlCol="0" anchor="t">
            <a:spAutoFit/>
          </a:bodyPr>
          <a:lstStyle/>
          <a:p>
            <a:pPr algn="just">
              <a:lnSpc>
                <a:spcPts val="6159"/>
              </a:lnSpc>
            </a:pPr>
            <a:r>
              <a:rPr lang="en-US" sz="4399">
                <a:solidFill>
                  <a:srgbClr val="2A493D"/>
                </a:solidFill>
                <a:latin typeface="Brice BoldCondensed"/>
                <a:ea typeface="Brice BoldCondensed"/>
                <a:cs typeface="Brice BoldCondensed"/>
                <a:sym typeface="Brice BoldCondensed"/>
              </a:rPr>
              <a:t>The cattle farming industry faces significant challenges due to the lack of early disease detection systems. Diseases in cattle can cause severe financial losses, reduced productivity, and even the spread of infections.</a:t>
            </a:r>
          </a:p>
          <a:p>
            <a:pPr marL="949957" lvl="1" indent="-474979" algn="just">
              <a:lnSpc>
                <a:spcPts val="6159"/>
              </a:lnSpc>
              <a:buFont typeface="Arial"/>
              <a:buChar char="•"/>
            </a:pPr>
            <a:r>
              <a:rPr lang="en-US" sz="4399">
                <a:solidFill>
                  <a:srgbClr val="2A493D"/>
                </a:solidFill>
                <a:latin typeface="Brice BoldCondensed"/>
                <a:ea typeface="Brice BoldCondensed"/>
                <a:cs typeface="Brice BoldCondensed"/>
                <a:sym typeface="Brice BoldCondensed"/>
              </a:rPr>
              <a:t>Problem: Farmers often struggle to diagnose diseases in cattle on time, especially in rural areas with limited access to veterinary services.</a:t>
            </a:r>
          </a:p>
          <a:p>
            <a:pPr marL="949957" lvl="1" indent="-474979" algn="just">
              <a:lnSpc>
                <a:spcPts val="6159"/>
              </a:lnSpc>
              <a:buFont typeface="Arial"/>
              <a:buChar char="•"/>
            </a:pPr>
            <a:r>
              <a:rPr lang="en-US" sz="4399">
                <a:solidFill>
                  <a:srgbClr val="2A493D"/>
                </a:solidFill>
                <a:latin typeface="Brice BoldCondensed"/>
                <a:ea typeface="Brice BoldCondensed"/>
                <a:cs typeface="Brice BoldCondensed"/>
                <a:sym typeface="Brice BoldCondensed"/>
              </a:rPr>
              <a:t>Impact: Delayed diagnosis leads to increased mortality rates, reduced milk production, and higher medical costs.</a:t>
            </a:r>
          </a:p>
          <a:p>
            <a:pPr algn="just">
              <a:lnSpc>
                <a:spcPts val="6159"/>
              </a:lnSpc>
            </a:pPr>
            <a:endParaRPr lang="en-US" sz="4399">
              <a:solidFill>
                <a:srgbClr val="2A493D"/>
              </a:solidFill>
              <a:latin typeface="Brice BoldCondensed"/>
              <a:ea typeface="Brice BoldCondensed"/>
              <a:cs typeface="Brice BoldCondensed"/>
              <a:sym typeface="Brice BoldCondensed"/>
            </a:endParaRPr>
          </a:p>
          <a:p>
            <a:pPr algn="just">
              <a:lnSpc>
                <a:spcPts val="6159"/>
              </a:lnSpc>
            </a:pPr>
            <a:endParaRPr lang="en-US" sz="4399">
              <a:solidFill>
                <a:srgbClr val="2A493D"/>
              </a:solidFill>
              <a:latin typeface="Brice BoldCondensed"/>
              <a:ea typeface="Brice BoldCondensed"/>
              <a:cs typeface="Brice BoldCondensed"/>
              <a:sym typeface="Brice BoldCondensed"/>
            </a:endParaRPr>
          </a:p>
          <a:p>
            <a:pPr algn="just">
              <a:lnSpc>
                <a:spcPts val="6159"/>
              </a:lnSpc>
            </a:pPr>
            <a:endParaRPr lang="en-US" sz="4399">
              <a:solidFill>
                <a:srgbClr val="2A493D"/>
              </a:solidFill>
              <a:latin typeface="Brice BoldCondensed"/>
              <a:ea typeface="Brice BoldCondensed"/>
              <a:cs typeface="Brice BoldCondensed"/>
              <a:sym typeface="Brice BoldCondensed"/>
            </a:endParaRPr>
          </a:p>
        </p:txBody>
      </p:sp>
      <p:sp>
        <p:nvSpPr>
          <p:cNvPr id="10" name="Freeform 10"/>
          <p:cNvSpPr/>
          <p:nvPr/>
        </p:nvSpPr>
        <p:spPr>
          <a:xfrm>
            <a:off x="15151376" y="6172200"/>
            <a:ext cx="2671011" cy="4114800"/>
          </a:xfrm>
          <a:custGeom>
            <a:avLst/>
            <a:gdLst/>
            <a:ahLst/>
            <a:cxnLst/>
            <a:rect l="l" t="t" r="r" b="b"/>
            <a:pathLst>
              <a:path w="2671011" h="4114800">
                <a:moveTo>
                  <a:pt x="0" y="0"/>
                </a:moveTo>
                <a:lnTo>
                  <a:pt x="2671011" y="0"/>
                </a:lnTo>
                <a:lnTo>
                  <a:pt x="2671011"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TextBox 11"/>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PROBLEM STATEMENT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2236888" y="3499921"/>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Freeform 10"/>
          <p:cNvSpPr/>
          <p:nvPr/>
        </p:nvSpPr>
        <p:spPr>
          <a:xfrm>
            <a:off x="2236888" y="5143500"/>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Freeform 11"/>
          <p:cNvSpPr/>
          <p:nvPr/>
        </p:nvSpPr>
        <p:spPr>
          <a:xfrm>
            <a:off x="2236888" y="6702448"/>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2" name="Freeform 12"/>
          <p:cNvSpPr/>
          <p:nvPr/>
        </p:nvSpPr>
        <p:spPr>
          <a:xfrm>
            <a:off x="12398164" y="4979694"/>
            <a:ext cx="5506423" cy="4114800"/>
          </a:xfrm>
          <a:custGeom>
            <a:avLst/>
            <a:gdLst/>
            <a:ahLst/>
            <a:cxnLst/>
            <a:rect l="l" t="t" r="r" b="b"/>
            <a:pathLst>
              <a:path w="5506423" h="4114800">
                <a:moveTo>
                  <a:pt x="0" y="0"/>
                </a:moveTo>
                <a:lnTo>
                  <a:pt x="5506424" y="0"/>
                </a:lnTo>
                <a:lnTo>
                  <a:pt x="5506424"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EG"/>
          </a:p>
        </p:txBody>
      </p:sp>
      <p:sp>
        <p:nvSpPr>
          <p:cNvPr id="13" name="TextBox 13"/>
          <p:cNvSpPr txBox="1"/>
          <p:nvPr/>
        </p:nvSpPr>
        <p:spPr>
          <a:xfrm>
            <a:off x="3272980" y="3448560"/>
            <a:ext cx="12512977"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Early and accurate disease detection</a:t>
            </a:r>
          </a:p>
        </p:txBody>
      </p:sp>
      <p:sp>
        <p:nvSpPr>
          <p:cNvPr id="14" name="TextBox 14"/>
          <p:cNvSpPr txBox="1"/>
          <p:nvPr/>
        </p:nvSpPr>
        <p:spPr>
          <a:xfrm>
            <a:off x="3136624" y="1346728"/>
            <a:ext cx="12014752" cy="2033407"/>
          </a:xfrm>
          <a:prstGeom prst="rect">
            <a:avLst/>
          </a:prstGeom>
        </p:spPr>
        <p:txBody>
          <a:bodyPr lIns="0" tIns="0" rIns="0" bIns="0" rtlCol="0" anchor="t">
            <a:spAutoFit/>
          </a:bodyPr>
          <a:lstStyle/>
          <a:p>
            <a:pPr algn="ctr">
              <a:lnSpc>
                <a:spcPts val="16487"/>
              </a:lnSpc>
            </a:pPr>
            <a:r>
              <a:rPr lang="en-US" sz="11777">
                <a:solidFill>
                  <a:srgbClr val="663724"/>
                </a:solidFill>
                <a:latin typeface="Selima"/>
                <a:ea typeface="Selima"/>
                <a:cs typeface="Selima"/>
                <a:sym typeface="Selima"/>
              </a:rPr>
              <a:t>OBJECTIVES</a:t>
            </a:r>
          </a:p>
        </p:txBody>
      </p:sp>
      <p:sp>
        <p:nvSpPr>
          <p:cNvPr id="15" name="TextBox 15"/>
          <p:cNvSpPr txBox="1"/>
          <p:nvPr/>
        </p:nvSpPr>
        <p:spPr>
          <a:xfrm>
            <a:off x="3272980" y="5038725"/>
            <a:ext cx="12701093"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Integrating machine learning algorithms for better diagnoses.</a:t>
            </a:r>
          </a:p>
        </p:txBody>
      </p:sp>
      <p:sp>
        <p:nvSpPr>
          <p:cNvPr id="16" name="TextBox 16"/>
          <p:cNvSpPr txBox="1"/>
          <p:nvPr/>
        </p:nvSpPr>
        <p:spPr>
          <a:xfrm>
            <a:off x="3272980" y="6597673"/>
            <a:ext cx="12701093" cy="774065"/>
          </a:xfrm>
          <a:prstGeom prst="rect">
            <a:avLst/>
          </a:prstGeom>
        </p:spPr>
        <p:txBody>
          <a:bodyPr lIns="0" tIns="0" rIns="0" bIns="0" rtlCol="0" anchor="t">
            <a:spAutoFit/>
          </a:bodyPr>
          <a:lstStyle/>
          <a:p>
            <a:pPr algn="l">
              <a:lnSpc>
                <a:spcPts val="6159"/>
              </a:lnSpc>
            </a:pPr>
            <a:r>
              <a:rPr lang="en-US" sz="4399">
                <a:solidFill>
                  <a:srgbClr val="663724"/>
                </a:solidFill>
                <a:latin typeface="Brice BoldCondensed"/>
                <a:ea typeface="Brice BoldCondensed"/>
                <a:cs typeface="Brice BoldCondensed"/>
                <a:sym typeface="Brice BoldCondensed"/>
              </a:rPr>
              <a:t>Provide a simple and effective tool for farmers and veterinarians.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pPr>
              <a:endParaRPr/>
            </a:p>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1261177" y="2102968"/>
            <a:ext cx="722690" cy="669344"/>
          </a:xfrm>
          <a:custGeom>
            <a:avLst/>
            <a:gdLst/>
            <a:ahLst/>
            <a:cxnLst/>
            <a:rect l="l" t="t" r="r" b="b"/>
            <a:pathLst>
              <a:path w="722690" h="669344">
                <a:moveTo>
                  <a:pt x="0" y="0"/>
                </a:moveTo>
                <a:lnTo>
                  <a:pt x="722690" y="0"/>
                </a:lnTo>
                <a:lnTo>
                  <a:pt x="722690" y="669344"/>
                </a:lnTo>
                <a:lnTo>
                  <a:pt x="0" y="66934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Freeform 10"/>
          <p:cNvSpPr/>
          <p:nvPr/>
        </p:nvSpPr>
        <p:spPr>
          <a:xfrm>
            <a:off x="13916673" y="6172200"/>
            <a:ext cx="4114800" cy="4114800"/>
          </a:xfrm>
          <a:custGeom>
            <a:avLst/>
            <a:gdLst/>
            <a:ahLst/>
            <a:cxnLst/>
            <a:rect l="l" t="t" r="r" b="b"/>
            <a:pathLst>
              <a:path w="4114800" h="4114800">
                <a:moveTo>
                  <a:pt x="0" y="0"/>
                </a:moveTo>
                <a:lnTo>
                  <a:pt x="4114800" y="0"/>
                </a:lnTo>
                <a:lnTo>
                  <a:pt x="4114800" y="4114800"/>
                </a:lnTo>
                <a:lnTo>
                  <a:pt x="0" y="4114800"/>
                </a:lnTo>
                <a:lnTo>
                  <a:pt x="0" y="0"/>
                </a:lnTo>
                <a:close/>
              </a:path>
            </a:pathLst>
          </a:custGeom>
          <a:blipFill>
            <a:blip r:embed="rId8">
              <a:extLst>
                <a:ext uri="{96DAC541-7B7A-43D3-8B79-37D633B846F1}">
                  <asvg:svgBlip xmlns:asvg="http://schemas.microsoft.com/office/drawing/2016/SVG/main" r:embed="rId9"/>
                </a:ext>
              </a:extLst>
            </a:blip>
            <a:stretch>
              <a:fillRect/>
            </a:stretch>
          </a:blipFill>
        </p:spPr>
        <p:txBody>
          <a:bodyPr/>
          <a:lstStyle/>
          <a:p>
            <a:endParaRPr lang="en-EG"/>
          </a:p>
        </p:txBody>
      </p:sp>
      <p:sp>
        <p:nvSpPr>
          <p:cNvPr id="11" name="TextBox 11"/>
          <p:cNvSpPr txBox="1"/>
          <p:nvPr/>
        </p:nvSpPr>
        <p:spPr>
          <a:xfrm>
            <a:off x="1983867" y="2036293"/>
            <a:ext cx="17685579" cy="1889760"/>
          </a:xfrm>
          <a:prstGeom prst="rect">
            <a:avLst/>
          </a:prstGeom>
        </p:spPr>
        <p:txBody>
          <a:bodyPr lIns="0" tIns="0" rIns="0" bIns="0" rtlCol="0" anchor="t">
            <a:spAutoFit/>
          </a:bodyPr>
          <a:lstStyle/>
          <a:p>
            <a:pPr algn="l">
              <a:lnSpc>
                <a:spcPts val="5040"/>
              </a:lnSpc>
            </a:pPr>
            <a:r>
              <a:rPr lang="en-US" sz="3600">
                <a:solidFill>
                  <a:srgbClr val="663724"/>
                </a:solidFill>
                <a:latin typeface="Brice BoldCondensed"/>
                <a:ea typeface="Brice BoldCondensed"/>
                <a:cs typeface="Brice BoldCondensed"/>
                <a:sym typeface="Brice BoldCondensed"/>
              </a:rPr>
              <a:t>Our methodology involves collecting data on symptoms and diseases, preprocessing the data, and implementing multiple machine learning models to predict diseases in cattle.</a:t>
            </a:r>
          </a:p>
          <a:p>
            <a:pPr algn="l">
              <a:lnSpc>
                <a:spcPts val="5040"/>
              </a:lnSpc>
            </a:pPr>
            <a:endParaRPr lang="en-US" sz="3600">
              <a:solidFill>
                <a:srgbClr val="663724"/>
              </a:solidFill>
              <a:latin typeface="Brice BoldCondensed"/>
              <a:ea typeface="Brice BoldCondensed"/>
              <a:cs typeface="Brice BoldCondensed"/>
              <a:sym typeface="Brice BoldCondensed"/>
            </a:endParaRPr>
          </a:p>
        </p:txBody>
      </p:sp>
      <p:sp>
        <p:nvSpPr>
          <p:cNvPr id="12" name="TextBox 12"/>
          <p:cNvSpPr txBox="1"/>
          <p:nvPr/>
        </p:nvSpPr>
        <p:spPr>
          <a:xfrm>
            <a:off x="2569174" y="838200"/>
            <a:ext cx="14267657" cy="1503609"/>
          </a:xfrm>
          <a:prstGeom prst="rect">
            <a:avLst/>
          </a:prstGeom>
        </p:spPr>
        <p:txBody>
          <a:bodyPr lIns="0" tIns="0" rIns="0" bIns="0" rtlCol="0" anchor="t">
            <a:spAutoFit/>
          </a:bodyPr>
          <a:lstStyle/>
          <a:p>
            <a:pPr algn="ctr">
              <a:lnSpc>
                <a:spcPts val="12148"/>
              </a:lnSpc>
            </a:pPr>
            <a:r>
              <a:rPr lang="en-US" sz="8677">
                <a:solidFill>
                  <a:srgbClr val="663724"/>
                </a:solidFill>
                <a:latin typeface="Selima"/>
                <a:ea typeface="Selima"/>
                <a:cs typeface="Selima"/>
                <a:sym typeface="Selima"/>
              </a:rPr>
              <a:t>PROPOSED METHODOLOGY</a:t>
            </a:r>
          </a:p>
        </p:txBody>
      </p:sp>
      <p:sp>
        <p:nvSpPr>
          <p:cNvPr id="13" name="TextBox 13"/>
          <p:cNvSpPr txBox="1"/>
          <p:nvPr/>
        </p:nvSpPr>
        <p:spPr>
          <a:xfrm>
            <a:off x="1261177" y="3191793"/>
            <a:ext cx="17685579" cy="4630917"/>
          </a:xfrm>
          <a:prstGeom prst="rect">
            <a:avLst/>
          </a:prstGeom>
        </p:spPr>
        <p:txBody>
          <a:bodyPr lIns="0" tIns="0" rIns="0" bIns="0" rtlCol="0" anchor="t">
            <a:spAutoFit/>
          </a:bodyPr>
          <a:lstStyle/>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Data Collection: Gather data on symptoms and diseases in cattle from veterinary and agricultural databases.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Data Preprocessing: Clean and format the dataset to remove inconsistencies and ensure it's ready for machine learning training.</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Model Development: Implement and train the following algorithms:</a:t>
            </a:r>
          </a:p>
          <a:p>
            <a:pPr algn="l">
              <a:lnSpc>
                <a:spcPts val="4480"/>
              </a:lnSpc>
            </a:pPr>
            <a:r>
              <a:rPr lang="en-US" sz="3200">
                <a:solidFill>
                  <a:srgbClr val="663724"/>
                </a:solidFill>
                <a:latin typeface="Brice BoldCondensed"/>
                <a:ea typeface="Brice BoldCondensed"/>
                <a:cs typeface="Brice BoldCondensed"/>
                <a:sym typeface="Brice BoldCondensed"/>
              </a:rPr>
              <a:t>                                                                                                                             K-Nearest Neighbors                   Decision Tree</a:t>
            </a:r>
          </a:p>
          <a:p>
            <a:pPr algn="l">
              <a:lnSpc>
                <a:spcPts val="4480"/>
              </a:lnSpc>
            </a:pPr>
            <a:r>
              <a:rPr lang="en-US" sz="3200">
                <a:solidFill>
                  <a:srgbClr val="663724"/>
                </a:solidFill>
                <a:latin typeface="Brice BoldCondensed"/>
                <a:ea typeface="Brice BoldCondensed"/>
                <a:cs typeface="Brice BoldCondensed"/>
                <a:sym typeface="Brice BoldCondensed"/>
              </a:rPr>
              <a:t>                                                                                                                             Random Forest                             Logistic Regression</a:t>
            </a:r>
          </a:p>
          <a:p>
            <a:pPr algn="l">
              <a:lnSpc>
                <a:spcPts val="4480"/>
              </a:lnSpc>
            </a:pPr>
            <a:r>
              <a:rPr lang="en-US" sz="3200">
                <a:solidFill>
                  <a:srgbClr val="663724"/>
                </a:solidFill>
                <a:latin typeface="Brice BoldCondensed"/>
                <a:ea typeface="Brice BoldCondensed"/>
                <a:cs typeface="Brice BoldCondensed"/>
                <a:sym typeface="Brice BoldCondensed"/>
              </a:rPr>
              <a:t>                                                                                                                             Naive Bayes                                   K-Nearest Neighbors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Model Evaluation: Evaluate the models using accuracy, precision, recall, and F1 score metrics.</a:t>
            </a:r>
          </a:p>
          <a:p>
            <a:pPr marL="690886" lvl="1" indent="-345443" algn="l">
              <a:lnSpc>
                <a:spcPts val="4480"/>
              </a:lnSpc>
              <a:buFont typeface="Arial"/>
              <a:buChar char="•"/>
            </a:pPr>
            <a:r>
              <a:rPr lang="en-US" sz="3200">
                <a:solidFill>
                  <a:srgbClr val="663724"/>
                </a:solidFill>
                <a:latin typeface="Brice BoldCondensed"/>
                <a:ea typeface="Brice BoldCondensed"/>
                <a:cs typeface="Brice BoldCondensed"/>
                <a:sym typeface="Brice BoldCondensed"/>
              </a:rPr>
              <a:t>User Interface: Develop a desktop interface where users input symptoms and receive prediction</a:t>
            </a:r>
          </a:p>
          <a:p>
            <a:pPr algn="l">
              <a:lnSpc>
                <a:spcPts val="980"/>
              </a:lnSpc>
            </a:pPr>
            <a:endParaRPr lang="en-US" sz="3200">
              <a:solidFill>
                <a:srgbClr val="663724"/>
              </a:solidFill>
              <a:latin typeface="Brice BoldCondensed"/>
              <a:ea typeface="Brice BoldCondensed"/>
              <a:cs typeface="Brice BoldCondensed"/>
              <a:sym typeface="Brice BoldCondense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12389078" y="5426233"/>
            <a:ext cx="6153695" cy="5422944"/>
          </a:xfrm>
          <a:custGeom>
            <a:avLst/>
            <a:gdLst/>
            <a:ahLst/>
            <a:cxnLst/>
            <a:rect l="l" t="t" r="r" b="b"/>
            <a:pathLst>
              <a:path w="6153695" h="5422944">
                <a:moveTo>
                  <a:pt x="0" y="0"/>
                </a:moveTo>
                <a:lnTo>
                  <a:pt x="6153695" y="0"/>
                </a:lnTo>
                <a:lnTo>
                  <a:pt x="6153695" y="5422944"/>
                </a:lnTo>
                <a:lnTo>
                  <a:pt x="0" y="5422944"/>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592540" y="3395200"/>
            <a:ext cx="12728647" cy="77406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Symptom Input: Simple interface to input symptoms observed in cattle.</a:t>
            </a:r>
          </a:p>
        </p:txBody>
      </p:sp>
      <p:sp>
        <p:nvSpPr>
          <p:cNvPr id="10" name="TextBox 10"/>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SYSTEM FEATURES</a:t>
            </a:r>
          </a:p>
        </p:txBody>
      </p:sp>
      <p:sp>
        <p:nvSpPr>
          <p:cNvPr id="11" name="TextBox 11"/>
          <p:cNvSpPr txBox="1"/>
          <p:nvPr/>
        </p:nvSpPr>
        <p:spPr>
          <a:xfrm>
            <a:off x="1592540" y="4596288"/>
            <a:ext cx="12728647" cy="155511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AI Diagnosis: AI models (Decision Tree, Random Forest, KNN, etc.) analyze symptoms to provide disease predictions.</a:t>
            </a:r>
          </a:p>
        </p:txBody>
      </p:sp>
      <p:sp>
        <p:nvSpPr>
          <p:cNvPr id="12" name="TextBox 12"/>
          <p:cNvSpPr txBox="1"/>
          <p:nvPr/>
        </p:nvSpPr>
        <p:spPr>
          <a:xfrm>
            <a:off x="1592540" y="6440693"/>
            <a:ext cx="12728647" cy="1555115"/>
          </a:xfrm>
          <a:prstGeom prst="rect">
            <a:avLst/>
          </a:prstGeom>
        </p:spPr>
        <p:txBody>
          <a:bodyPr lIns="0" tIns="0" rIns="0" bIns="0" rtlCol="0" anchor="t">
            <a:spAutoFit/>
          </a:bodyPr>
          <a:lstStyle/>
          <a:p>
            <a:pPr marL="949957"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Learning Over Time: Continuous improvement of AI models for better accuracy.</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Freeform 9"/>
          <p:cNvSpPr/>
          <p:nvPr/>
        </p:nvSpPr>
        <p:spPr>
          <a:xfrm>
            <a:off x="14740748" y="7546008"/>
            <a:ext cx="2518552" cy="2504814"/>
          </a:xfrm>
          <a:custGeom>
            <a:avLst/>
            <a:gdLst/>
            <a:ahLst/>
            <a:cxnLst/>
            <a:rect l="l" t="t" r="r" b="b"/>
            <a:pathLst>
              <a:path w="2518552" h="2504814">
                <a:moveTo>
                  <a:pt x="0" y="0"/>
                </a:moveTo>
                <a:lnTo>
                  <a:pt x="2518552" y="0"/>
                </a:lnTo>
                <a:lnTo>
                  <a:pt x="2518552" y="2504814"/>
                </a:lnTo>
                <a:lnTo>
                  <a:pt x="0" y="2504814"/>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0" name="TextBox 10"/>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TECHNOLOGY STACK</a:t>
            </a:r>
          </a:p>
        </p:txBody>
      </p:sp>
      <p:sp>
        <p:nvSpPr>
          <p:cNvPr id="11" name="TextBox 11"/>
          <p:cNvSpPr txBox="1"/>
          <p:nvPr/>
        </p:nvSpPr>
        <p:spPr>
          <a:xfrm>
            <a:off x="2236888" y="3813955"/>
            <a:ext cx="12914488"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Frontend: Tkinter (Python)</a:t>
            </a:r>
          </a:p>
        </p:txBody>
      </p:sp>
      <p:sp>
        <p:nvSpPr>
          <p:cNvPr id="12" name="TextBox 12"/>
          <p:cNvSpPr txBox="1"/>
          <p:nvPr/>
        </p:nvSpPr>
        <p:spPr>
          <a:xfrm>
            <a:off x="2236888" y="4704080"/>
            <a:ext cx="16328485"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AI Algorithms: Decision Tree, Random Forest, Naive Bayes, KNN, Logistic Regression</a:t>
            </a:r>
          </a:p>
        </p:txBody>
      </p:sp>
      <p:sp>
        <p:nvSpPr>
          <p:cNvPr id="13" name="TextBox 13"/>
          <p:cNvSpPr txBox="1"/>
          <p:nvPr/>
        </p:nvSpPr>
        <p:spPr>
          <a:xfrm>
            <a:off x="2236888" y="5592445"/>
            <a:ext cx="16328485" cy="155511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Backend: Python (Machine Learning Integration)</a:t>
            </a:r>
          </a:p>
          <a:p>
            <a:pPr algn="l">
              <a:lnSpc>
                <a:spcPts val="6159"/>
              </a:lnSpc>
            </a:pPr>
            <a:endParaRPr lang="en-US" sz="4399">
              <a:solidFill>
                <a:srgbClr val="663724"/>
              </a:solidFill>
              <a:latin typeface="Brice BoldCondensed"/>
              <a:ea typeface="Brice BoldCondensed"/>
              <a:cs typeface="Brice BoldCondensed"/>
              <a:sym typeface="Brice BoldCondensed"/>
            </a:endParaRPr>
          </a:p>
        </p:txBody>
      </p:sp>
      <p:sp>
        <p:nvSpPr>
          <p:cNvPr id="14" name="TextBox 14"/>
          <p:cNvSpPr txBox="1"/>
          <p:nvPr/>
        </p:nvSpPr>
        <p:spPr>
          <a:xfrm>
            <a:off x="2236888" y="6480810"/>
            <a:ext cx="16328485" cy="774065"/>
          </a:xfrm>
          <a:prstGeom prst="rect">
            <a:avLst/>
          </a:prstGeom>
        </p:spPr>
        <p:txBody>
          <a:bodyPr lIns="0" tIns="0" rIns="0" bIns="0" rtlCol="0" anchor="t">
            <a:spAutoFit/>
          </a:bodyPr>
          <a:lstStyle/>
          <a:p>
            <a:pPr marL="949959" lvl="1" indent="-474979" algn="l">
              <a:lnSpc>
                <a:spcPts val="6159"/>
              </a:lnSpc>
              <a:buFont typeface="Arial"/>
              <a:buChar char="•"/>
            </a:pPr>
            <a:r>
              <a:rPr lang="en-US" sz="4399">
                <a:solidFill>
                  <a:srgbClr val="663724"/>
                </a:solidFill>
                <a:latin typeface="Brice BoldCondensed"/>
                <a:ea typeface="Brice BoldCondensed"/>
                <a:cs typeface="Brice BoldCondensed"/>
                <a:sym typeface="Brice BoldCondensed"/>
              </a:rPr>
              <a:t>Database: Storing symptoms and results for improved prediction accuracy (using SQL)</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3471807" y="3702637"/>
            <a:ext cx="9567610" cy="4120072"/>
          </a:xfrm>
          <a:prstGeom prst="rect">
            <a:avLst/>
          </a:prstGeom>
        </p:spPr>
        <p:txBody>
          <a:bodyPr lIns="0" tIns="0" rIns="0" bIns="0" rtlCol="0" anchor="t">
            <a:spAutoFit/>
          </a:bodyPr>
          <a:lstStyle/>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Data Collection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Algorithm Training</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System Development &amp; Integration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Testing &amp; Validation</a:t>
            </a:r>
          </a:p>
          <a:p>
            <a:pPr marL="1007700" lvl="1" indent="-503850" algn="l">
              <a:lnSpc>
                <a:spcPts val="6534"/>
              </a:lnSpc>
              <a:buAutoNum type="arabicPeriod"/>
            </a:pPr>
            <a:r>
              <a:rPr lang="en-US" sz="4667">
                <a:solidFill>
                  <a:srgbClr val="663724"/>
                </a:solidFill>
                <a:latin typeface="Brice BoldCondensed"/>
                <a:ea typeface="Brice BoldCondensed"/>
                <a:cs typeface="Brice BoldCondensed"/>
                <a:sym typeface="Brice BoldCondensed"/>
              </a:rPr>
              <a:t>Deployment</a:t>
            </a:r>
          </a:p>
        </p:txBody>
      </p:sp>
      <p:sp>
        <p:nvSpPr>
          <p:cNvPr id="10" name="Freeform 10"/>
          <p:cNvSpPr/>
          <p:nvPr/>
        </p:nvSpPr>
        <p:spPr>
          <a:xfrm>
            <a:off x="13039417" y="4683615"/>
            <a:ext cx="2902804" cy="4114800"/>
          </a:xfrm>
          <a:custGeom>
            <a:avLst/>
            <a:gdLst/>
            <a:ahLst/>
            <a:cxnLst/>
            <a:rect l="l" t="t" r="r" b="b"/>
            <a:pathLst>
              <a:path w="2902804" h="4114800">
                <a:moveTo>
                  <a:pt x="0" y="0"/>
                </a:moveTo>
                <a:lnTo>
                  <a:pt x="2902805" y="0"/>
                </a:lnTo>
                <a:lnTo>
                  <a:pt x="2902805" y="4114800"/>
                </a:lnTo>
                <a:lnTo>
                  <a:pt x="0" y="41148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txBody>
          <a:bodyPr/>
          <a:lstStyle/>
          <a:p>
            <a:endParaRPr lang="en-EG"/>
          </a:p>
        </p:txBody>
      </p:sp>
      <p:sp>
        <p:nvSpPr>
          <p:cNvPr id="11" name="TextBox 11"/>
          <p:cNvSpPr txBox="1"/>
          <p:nvPr/>
        </p:nvSpPr>
        <p:spPr>
          <a:xfrm>
            <a:off x="3136624" y="1365778"/>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PROJECT</a:t>
            </a:r>
            <a:r>
              <a:rPr lang="en-US" sz="11777">
                <a:solidFill>
                  <a:srgbClr val="2A493D"/>
                </a:solidFill>
                <a:latin typeface="Brice BoldCondensed"/>
                <a:ea typeface="Brice BoldCondensed"/>
                <a:cs typeface="Brice BoldCondensed"/>
                <a:sym typeface="Brice BoldCondensed"/>
              </a:rPr>
              <a:t> </a:t>
            </a:r>
            <a:r>
              <a:rPr lang="en-US" sz="11777">
                <a:solidFill>
                  <a:srgbClr val="663724"/>
                </a:solidFill>
                <a:latin typeface="Brice BoldCondensed"/>
                <a:ea typeface="Brice BoldCondensed"/>
                <a:cs typeface="Brice BoldCondensed"/>
                <a:sym typeface="Brice BoldCondensed"/>
              </a:rPr>
              <a:t>PHASES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t="-57689" b="-57689"/>
            </a:stretch>
          </a:blipFill>
        </p:spPr>
        <p:txBody>
          <a:bodyPr/>
          <a:lstStyle/>
          <a:p>
            <a:endParaRPr lang="en-EG"/>
          </a:p>
        </p:txBody>
      </p:sp>
      <p:sp>
        <p:nvSpPr>
          <p:cNvPr id="3" name="Freeform 3"/>
          <p:cNvSpPr/>
          <p:nvPr/>
        </p:nvSpPr>
        <p:spPr>
          <a:xfrm>
            <a:off x="-4149221" y="-459885"/>
            <a:ext cx="8298442" cy="9258300"/>
          </a:xfrm>
          <a:custGeom>
            <a:avLst/>
            <a:gdLst/>
            <a:ahLst/>
            <a:cxnLst/>
            <a:rect l="l" t="t" r="r" b="b"/>
            <a:pathLst>
              <a:path w="8298442" h="9258300">
                <a:moveTo>
                  <a:pt x="0" y="0"/>
                </a:moveTo>
                <a:lnTo>
                  <a:pt x="8298442" y="0"/>
                </a:lnTo>
                <a:lnTo>
                  <a:pt x="8298442" y="9258300"/>
                </a:lnTo>
                <a:lnTo>
                  <a:pt x="0" y="9258300"/>
                </a:lnTo>
                <a:lnTo>
                  <a:pt x="0" y="0"/>
                </a:lnTo>
                <a:close/>
              </a:path>
            </a:pathLst>
          </a:custGeom>
          <a:blipFill>
            <a:blip r:embed="rId3"/>
            <a:stretch>
              <a:fillRect l="-5882" t="-3317" b="-3317"/>
            </a:stretch>
          </a:blipFill>
        </p:spPr>
        <p:txBody>
          <a:bodyPr/>
          <a:lstStyle/>
          <a:p>
            <a:endParaRPr lang="en-EG"/>
          </a:p>
        </p:txBody>
      </p:sp>
      <p:grpSp>
        <p:nvGrpSpPr>
          <p:cNvPr id="4" name="Group 4"/>
          <p:cNvGrpSpPr/>
          <p:nvPr/>
        </p:nvGrpSpPr>
        <p:grpSpPr>
          <a:xfrm>
            <a:off x="1028700" y="1028700"/>
            <a:ext cx="16230600" cy="8229600"/>
            <a:chOff x="0" y="0"/>
            <a:chExt cx="4274726" cy="2167467"/>
          </a:xfrm>
        </p:grpSpPr>
        <p:sp>
          <p:nvSpPr>
            <p:cNvPr id="5" name="Freeform 5"/>
            <p:cNvSpPr/>
            <p:nvPr/>
          </p:nvSpPr>
          <p:spPr>
            <a:xfrm>
              <a:off x="0" y="0"/>
              <a:ext cx="4274726" cy="2167467"/>
            </a:xfrm>
            <a:custGeom>
              <a:avLst/>
              <a:gdLst/>
              <a:ahLst/>
              <a:cxnLst/>
              <a:rect l="l" t="t" r="r" b="b"/>
              <a:pathLst>
                <a:path w="4274726" h="2167467">
                  <a:moveTo>
                    <a:pt x="24327" y="0"/>
                  </a:moveTo>
                  <a:lnTo>
                    <a:pt x="4250399" y="0"/>
                  </a:lnTo>
                  <a:cubicBezTo>
                    <a:pt x="4263834" y="0"/>
                    <a:pt x="4274726" y="10891"/>
                    <a:pt x="4274726" y="24327"/>
                  </a:cubicBezTo>
                  <a:lnTo>
                    <a:pt x="4274726" y="2143140"/>
                  </a:lnTo>
                  <a:cubicBezTo>
                    <a:pt x="4274726" y="2156575"/>
                    <a:pt x="4263834" y="2167467"/>
                    <a:pt x="4250399" y="2167467"/>
                  </a:cubicBezTo>
                  <a:lnTo>
                    <a:pt x="24327" y="2167467"/>
                  </a:lnTo>
                  <a:cubicBezTo>
                    <a:pt x="10891" y="2167467"/>
                    <a:pt x="0" y="2156575"/>
                    <a:pt x="0" y="2143140"/>
                  </a:cubicBezTo>
                  <a:lnTo>
                    <a:pt x="0" y="24327"/>
                  </a:lnTo>
                  <a:cubicBezTo>
                    <a:pt x="0" y="10891"/>
                    <a:pt x="10891" y="0"/>
                    <a:pt x="24327" y="0"/>
                  </a:cubicBezTo>
                  <a:close/>
                </a:path>
              </a:pathLst>
            </a:custGeom>
            <a:solidFill>
              <a:srgbClr val="F2F6E7">
                <a:alpha val="69804"/>
              </a:srgbClr>
            </a:solidFill>
          </p:spPr>
          <p:txBody>
            <a:bodyPr/>
            <a:lstStyle/>
            <a:p>
              <a:endParaRPr lang="en-EG"/>
            </a:p>
          </p:txBody>
        </p:sp>
        <p:sp>
          <p:nvSpPr>
            <p:cNvPr id="6" name="TextBox 6"/>
            <p:cNvSpPr txBox="1"/>
            <p:nvPr/>
          </p:nvSpPr>
          <p:spPr>
            <a:xfrm>
              <a:off x="0" y="-38100"/>
              <a:ext cx="4274726" cy="2205567"/>
            </a:xfrm>
            <a:prstGeom prst="rect">
              <a:avLst/>
            </a:prstGeom>
          </p:spPr>
          <p:txBody>
            <a:bodyPr lIns="50800" tIns="50800" rIns="50800" bIns="50800" rtlCol="0" anchor="ctr"/>
            <a:lstStyle/>
            <a:p>
              <a:pPr algn="ctr">
                <a:lnSpc>
                  <a:spcPts val="2659"/>
                </a:lnSpc>
                <a:spcBef>
                  <a:spcPct val="0"/>
                </a:spcBef>
              </a:pPr>
              <a:endParaRPr/>
            </a:p>
          </p:txBody>
        </p:sp>
      </p:grpSp>
      <p:sp>
        <p:nvSpPr>
          <p:cNvPr id="7" name="Freeform 7"/>
          <p:cNvSpPr/>
          <p:nvPr/>
        </p:nvSpPr>
        <p:spPr>
          <a:xfrm>
            <a:off x="-700382" y="8389873"/>
            <a:ext cx="19688763" cy="9412844"/>
          </a:xfrm>
          <a:custGeom>
            <a:avLst/>
            <a:gdLst/>
            <a:ahLst/>
            <a:cxnLst/>
            <a:rect l="l" t="t" r="r" b="b"/>
            <a:pathLst>
              <a:path w="19688763" h="9412844">
                <a:moveTo>
                  <a:pt x="0" y="0"/>
                </a:moveTo>
                <a:lnTo>
                  <a:pt x="19688764" y="0"/>
                </a:lnTo>
                <a:lnTo>
                  <a:pt x="19688764" y="9412844"/>
                </a:lnTo>
                <a:lnTo>
                  <a:pt x="0" y="9412844"/>
                </a:lnTo>
                <a:lnTo>
                  <a:pt x="0" y="0"/>
                </a:lnTo>
                <a:close/>
              </a:path>
            </a:pathLst>
          </a:custGeom>
          <a:blipFill>
            <a:blip r:embed="rId4"/>
            <a:stretch>
              <a:fillRect t="-4386" r="-4886" b="-27065"/>
            </a:stretch>
          </a:blipFill>
        </p:spPr>
        <p:txBody>
          <a:bodyPr/>
          <a:lstStyle/>
          <a:p>
            <a:endParaRPr lang="en-EG"/>
          </a:p>
        </p:txBody>
      </p:sp>
      <p:sp>
        <p:nvSpPr>
          <p:cNvPr id="8" name="Freeform 8"/>
          <p:cNvSpPr/>
          <p:nvPr/>
        </p:nvSpPr>
        <p:spPr>
          <a:xfrm>
            <a:off x="-3637651" y="6387119"/>
            <a:ext cx="5874539" cy="2871181"/>
          </a:xfrm>
          <a:custGeom>
            <a:avLst/>
            <a:gdLst/>
            <a:ahLst/>
            <a:cxnLst/>
            <a:rect l="l" t="t" r="r" b="b"/>
            <a:pathLst>
              <a:path w="5874539" h="2871181">
                <a:moveTo>
                  <a:pt x="0" y="0"/>
                </a:moveTo>
                <a:lnTo>
                  <a:pt x="5874539" y="0"/>
                </a:lnTo>
                <a:lnTo>
                  <a:pt x="5874539" y="2871181"/>
                </a:lnTo>
                <a:lnTo>
                  <a:pt x="0" y="2871181"/>
                </a:lnTo>
                <a:lnTo>
                  <a:pt x="0" y="0"/>
                </a:lnTo>
                <a:close/>
              </a:path>
            </a:pathLst>
          </a:custGeom>
          <a:blipFill>
            <a:blip r:embed="rId5"/>
            <a:stretch>
              <a:fillRect/>
            </a:stretch>
          </a:blipFill>
        </p:spPr>
        <p:txBody>
          <a:bodyPr/>
          <a:lstStyle/>
          <a:p>
            <a:endParaRPr lang="en-EG"/>
          </a:p>
        </p:txBody>
      </p:sp>
      <p:sp>
        <p:nvSpPr>
          <p:cNvPr id="9" name="TextBox 9"/>
          <p:cNvSpPr txBox="1"/>
          <p:nvPr/>
        </p:nvSpPr>
        <p:spPr>
          <a:xfrm>
            <a:off x="1981509" y="2720289"/>
            <a:ext cx="15022412" cy="6530824"/>
          </a:xfrm>
          <a:prstGeom prst="rect">
            <a:avLst/>
          </a:prstGeom>
        </p:spPr>
        <p:txBody>
          <a:bodyPr lIns="0" tIns="0" rIns="0" bIns="0" rtlCol="0" anchor="t">
            <a:spAutoFit/>
          </a:bodyPr>
          <a:lstStyle/>
          <a:p>
            <a:pPr algn="l">
              <a:lnSpc>
                <a:spcPts val="6483"/>
              </a:lnSpc>
            </a:pPr>
            <a:r>
              <a:rPr lang="en-US" sz="4630">
                <a:solidFill>
                  <a:srgbClr val="663724"/>
                </a:solidFill>
                <a:latin typeface="Brice BoldCondensed"/>
                <a:ea typeface="Brice BoldCondensed"/>
                <a:cs typeface="Brice BoldCondensed"/>
                <a:sym typeface="Brice BoldCondensed"/>
              </a:rPr>
              <a:t>The expected results include:</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Prediction Accuracy: An effective machine learning model capable of accurately predicting diseases based on symptoms.</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User Feedback: A simple and interactive interface for farmers to input symptoms and receive diagnosis results.</a:t>
            </a:r>
          </a:p>
          <a:p>
            <a:pPr marL="999824" lvl="1" indent="-499912" algn="l">
              <a:lnSpc>
                <a:spcPts val="6483"/>
              </a:lnSpc>
              <a:buAutoNum type="arabicPeriod"/>
            </a:pPr>
            <a:r>
              <a:rPr lang="en-US" sz="4630">
                <a:solidFill>
                  <a:srgbClr val="663724"/>
                </a:solidFill>
                <a:latin typeface="Brice BoldCondensed"/>
                <a:ea typeface="Brice BoldCondensed"/>
                <a:cs typeface="Brice BoldCondensed"/>
                <a:sym typeface="Brice BoldCondensed"/>
              </a:rPr>
              <a:t>Model Comparison: Evaluation of different models to determine which one provides the highest accuracy and reliability in disease detection.</a:t>
            </a:r>
          </a:p>
          <a:p>
            <a:pPr algn="l">
              <a:lnSpc>
                <a:spcPts val="6483"/>
              </a:lnSpc>
            </a:pPr>
            <a:endParaRPr lang="en-US" sz="4630">
              <a:solidFill>
                <a:srgbClr val="663724"/>
              </a:solidFill>
              <a:latin typeface="Brice BoldCondensed"/>
              <a:ea typeface="Brice BoldCondensed"/>
              <a:cs typeface="Brice BoldCondensed"/>
              <a:sym typeface="Brice BoldCondensed"/>
            </a:endParaRPr>
          </a:p>
        </p:txBody>
      </p:sp>
      <p:sp>
        <p:nvSpPr>
          <p:cNvPr id="10" name="TextBox 10"/>
          <p:cNvSpPr txBox="1"/>
          <p:nvPr/>
        </p:nvSpPr>
        <p:spPr>
          <a:xfrm>
            <a:off x="3485339" y="800100"/>
            <a:ext cx="12014752" cy="2015439"/>
          </a:xfrm>
          <a:prstGeom prst="rect">
            <a:avLst/>
          </a:prstGeom>
        </p:spPr>
        <p:txBody>
          <a:bodyPr lIns="0" tIns="0" rIns="0" bIns="0" rtlCol="0" anchor="t">
            <a:spAutoFit/>
          </a:bodyPr>
          <a:lstStyle/>
          <a:p>
            <a:pPr algn="ctr">
              <a:lnSpc>
                <a:spcPts val="16487"/>
              </a:lnSpc>
            </a:pPr>
            <a:r>
              <a:rPr lang="en-US" sz="11777">
                <a:solidFill>
                  <a:srgbClr val="663724"/>
                </a:solidFill>
                <a:latin typeface="Brice BoldCondensed"/>
                <a:ea typeface="Brice BoldCondensed"/>
                <a:cs typeface="Brice BoldCondensed"/>
                <a:sym typeface="Brice BoldCondensed"/>
              </a:rPr>
              <a:t>RESULTS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659</Words>
  <Application>Microsoft Macintosh PowerPoint</Application>
  <PresentationFormat>Custom</PresentationFormat>
  <Paragraphs>64</Paragraphs>
  <Slides>12</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Calibri</vt:lpstr>
      <vt:lpstr>Brice BoldCondensed</vt:lpstr>
      <vt:lpstr>Arial</vt:lpstr>
      <vt:lpstr>Carter One</vt:lpstr>
      <vt:lpstr>Selima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Cattle Disease Detection Project</dc:title>
  <cp:lastModifiedBy>Ahmed Mustafa Elazab</cp:lastModifiedBy>
  <cp:revision>1</cp:revision>
  <dcterms:created xsi:type="dcterms:W3CDTF">2006-08-16T00:00:00Z</dcterms:created>
  <dcterms:modified xsi:type="dcterms:W3CDTF">2024-12-09T19:37:56Z</dcterms:modified>
  <dc:identifier>DAGY0HCU2WI</dc:identifier>
</cp:coreProperties>
</file>

<file path=docProps/thumbnail.jpeg>
</file>